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8" r:id="rId2"/>
    <p:sldId id="259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9"/>
    <a:srgbClr val="008000"/>
    <a:srgbClr val="00ECEF"/>
    <a:srgbClr val="01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4660"/>
  </p:normalViewPr>
  <p:slideViewPr>
    <p:cSldViewPr snapToGrid="0">
      <p:cViewPr>
        <p:scale>
          <a:sx n="95" d="100"/>
          <a:sy n="95" d="100"/>
        </p:scale>
        <p:origin x="1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592" y="395536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8352" y="2602380"/>
            <a:ext cx="1575547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099" y="0"/>
            <a:ext cx="8377925" cy="5883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53728" y="5870046"/>
            <a:ext cx="117321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800" b="1" baseline="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/>
            </a:lvl5pPr>
          </a:lstStyle>
          <a:p>
            <a:pPr marL="0" lvl="0"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Aufgaben</a:t>
            </a:r>
            <a:r>
              <a:rPr lang="en-US" dirty="0" smtClean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832" y="125211"/>
            <a:ext cx="969110" cy="253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5185" y="57519"/>
            <a:ext cx="798647" cy="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5054226" y="5044353"/>
            <a:ext cx="591164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Ein Virtual Reality Workshop mit dem </a:t>
            </a:r>
            <a:r>
              <a:rPr lang="de-DE" dirty="0" err="1" smtClean="0"/>
              <a:t>Cardboard</a:t>
            </a:r>
            <a:endParaRPr lang="de-DE" dirty="0" smtClean="0"/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basierend auf dem </a:t>
            </a:r>
            <a:r>
              <a:rPr lang="de-DE" sz="1100" dirty="0" err="1" smtClean="0"/>
              <a:t>Maze</a:t>
            </a:r>
            <a:r>
              <a:rPr lang="de-DE" sz="1100" dirty="0" smtClean="0"/>
              <a:t> VR der Devoxx4Kids </a:t>
            </a:r>
            <a:r>
              <a:rPr lang="de-DE" sz="1100" dirty="0" smtClean="0"/>
              <a:t>Karlsruhe</a:t>
            </a:r>
            <a:endParaRPr lang="de-DE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69893" y="3559175"/>
            <a:ext cx="3884333" cy="24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smtClean="0"/>
              <a:t>Koordinaten-System</a:t>
            </a:r>
            <a:endParaRPr lang="de-DE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0"/>
          </p:nvPr>
        </p:nvSpPr>
        <p:spPr>
          <a:xfrm>
            <a:off x="353728" y="5870046"/>
            <a:ext cx="11732157" cy="590931"/>
          </a:xfrm>
        </p:spPr>
        <p:txBody>
          <a:bodyPr/>
          <a:lstStyle/>
          <a:p>
            <a:r>
              <a:rPr lang="de-DE" dirty="0"/>
              <a:t>Aufgabe: Versucht, ein paar Wände richtig zu beschreiben. Ihr benötigt immer die Ecke (x= und </a:t>
            </a:r>
            <a:r>
              <a:rPr lang="de-DE" dirty="0" err="1"/>
              <a:t>z</a:t>
            </a:r>
            <a:r>
              <a:rPr lang="de-DE" dirty="0"/>
              <a:t>=) und die Wand selbst (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, front, back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2" y="766481"/>
            <a:ext cx="4051337" cy="4074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56586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33421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432665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1614" y="51535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4850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3281822" y="5153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2" y="353097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</a:t>
            </a:r>
            <a:r>
              <a:rPr lang="de-DE" smtClean="0"/>
              <a:t>=1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161805" y="41809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x=0</a:t>
            </a: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1149401" y="51867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z</a:t>
            </a:r>
            <a:r>
              <a:rPr lang="de-DE" dirty="0" smtClean="0"/>
              <a:t>=0</a:t>
            </a:r>
            <a:endParaRPr lang="de-D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03637" y="467509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909134" y="4190764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V="1">
            <a:off x="909134" y="3554039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V="1">
            <a:off x="909134" y="2872721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V="1">
            <a:off x="909134" y="2191403"/>
            <a:ext cx="0" cy="3361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582" y="283667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x=2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322" y="21748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x=3</a:t>
            </a:r>
            <a:endParaRPr lang="de-DE" dirty="0"/>
          </a:p>
        </p:txBody>
      </p:sp>
      <p:sp>
        <p:nvSpPr>
          <p:cNvPr id="28" name="Oval 27"/>
          <p:cNvSpPr/>
          <p:nvPr/>
        </p:nvSpPr>
        <p:spPr>
          <a:xfrm>
            <a:off x="2005338" y="2818977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2056586" y="2359492"/>
            <a:ext cx="676835" cy="6618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5809129" y="1183341"/>
            <a:ext cx="59167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Eine Wand liegt immer auf der Grenze eines Quadrates. Wir stellen uns also vor, wir stehen auf diesem Quadrat.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Die Position eines Quadrates gibt man durch seine linke untere Ecke </a:t>
            </a:r>
            <a:r>
              <a:rPr lang="de-DE" dirty="0" smtClean="0"/>
              <a:t>an.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Deshalb ist das Quadrat an der Position </a:t>
            </a:r>
            <a:r>
              <a:rPr lang="de-DE" b="1" dirty="0" smtClean="0">
                <a:solidFill>
                  <a:schemeClr val="accent2"/>
                </a:solidFill>
              </a:rPr>
              <a:t>x=2</a:t>
            </a:r>
            <a:r>
              <a:rPr lang="de-DE" dirty="0" smtClean="0"/>
              <a:t> und </a:t>
            </a:r>
            <a:r>
              <a:rPr lang="de-DE" b="1" dirty="0" err="1" smtClean="0">
                <a:solidFill>
                  <a:schemeClr val="accent2"/>
                </a:solidFill>
              </a:rPr>
              <a:t>z</a:t>
            </a:r>
            <a:r>
              <a:rPr lang="de-DE" b="1" dirty="0" smtClean="0">
                <a:solidFill>
                  <a:schemeClr val="accent2"/>
                </a:solidFill>
              </a:rPr>
              <a:t>=1.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dirty="0" smtClean="0"/>
              <a:t>Dann </a:t>
            </a:r>
            <a:r>
              <a:rPr lang="de-DE" dirty="0" smtClean="0"/>
              <a:t>sagt man noch, welche Wand man auf dem Quadrat setzen möchte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err="1" smtClean="0">
                <a:solidFill>
                  <a:srgbClr val="FF0000"/>
                </a:solidFill>
              </a:rPr>
              <a:t>left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smtClean="0"/>
              <a:t>= links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err="1" smtClean="0">
                <a:solidFill>
                  <a:srgbClr val="00ECEF"/>
                </a:solidFill>
              </a:rPr>
              <a:t>right</a:t>
            </a:r>
            <a:r>
              <a:rPr lang="de-DE" dirty="0" smtClean="0">
                <a:solidFill>
                  <a:srgbClr val="00ECEF"/>
                </a:solidFill>
              </a:rPr>
              <a:t> </a:t>
            </a:r>
            <a:r>
              <a:rPr lang="de-DE" dirty="0" smtClean="0"/>
              <a:t>= rechts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smtClean="0">
                <a:solidFill>
                  <a:srgbClr val="008000"/>
                </a:solidFill>
              </a:rPr>
              <a:t>back</a:t>
            </a:r>
            <a:r>
              <a:rPr lang="de-DE" dirty="0" smtClean="0"/>
              <a:t> = hinten (also hinter mir)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b="1" dirty="0" smtClean="0">
                <a:solidFill>
                  <a:srgbClr val="FFC000"/>
                </a:solidFill>
              </a:rPr>
              <a:t>front</a:t>
            </a:r>
            <a:r>
              <a:rPr lang="de-DE" dirty="0" smtClean="0"/>
              <a:t> = vorne (also vor mir)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31" name="Oval 30"/>
          <p:cNvSpPr/>
          <p:nvPr/>
        </p:nvSpPr>
        <p:spPr>
          <a:xfrm>
            <a:off x="7684769" y="2150163"/>
            <a:ext cx="255494" cy="24967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1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115" y="0"/>
            <a:ext cx="9574306" cy="1600200"/>
          </a:xfrm>
        </p:spPr>
        <p:txBody>
          <a:bodyPr/>
          <a:lstStyle/>
          <a:p>
            <a:r>
              <a:rPr lang="de-DE" sz="4000" dirty="0" smtClean="0"/>
              <a:t>Welche Objekte benötigt </a:t>
            </a:r>
            <a:r>
              <a:rPr lang="de-DE" sz="4000" smtClean="0"/>
              <a:t>unser Irrgarten?</a:t>
            </a:r>
            <a:endParaRPr lang="de-DE" sz="40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53728" y="773206"/>
            <a:ext cx="7472460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Eine </a:t>
            </a:r>
            <a:r>
              <a:rPr lang="de-DE" sz="1600" dirty="0" smtClean="0">
                <a:solidFill>
                  <a:schemeClr val="accent2"/>
                </a:solidFill>
              </a:rPr>
              <a:t>Wand</a:t>
            </a:r>
            <a:r>
              <a:rPr lang="de-DE" sz="1600" dirty="0" smtClean="0"/>
              <a:t>(= Wall)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Ein </a:t>
            </a:r>
            <a:r>
              <a:rPr lang="de-DE" sz="1600" dirty="0" smtClean="0">
                <a:solidFill>
                  <a:schemeClr val="accent2"/>
                </a:solidFill>
              </a:rPr>
              <a:t>Portalwand</a:t>
            </a:r>
            <a:r>
              <a:rPr lang="de-DE" sz="1600" dirty="0" smtClean="0"/>
              <a:t> (=</a:t>
            </a:r>
            <a:r>
              <a:rPr lang="de-DE" sz="1600" dirty="0"/>
              <a:t>P</a:t>
            </a:r>
            <a:r>
              <a:rPr lang="de-DE" sz="1600" dirty="0" smtClean="0"/>
              <a:t>ortal), durch die man durchgehen und an einer anderen Stelle herauskommen kann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Ein </a:t>
            </a:r>
            <a:r>
              <a:rPr lang="de-DE" sz="1600" dirty="0" smtClean="0">
                <a:solidFill>
                  <a:schemeClr val="accent2"/>
                </a:solidFill>
              </a:rPr>
              <a:t>Spieler</a:t>
            </a:r>
            <a:r>
              <a:rPr lang="de-DE" sz="1600" dirty="0" smtClean="0"/>
              <a:t> (=Player)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Gegenstand in dem </a:t>
            </a:r>
            <a:r>
              <a:rPr lang="de-DE" sz="1600" dirty="0" smtClean="0">
                <a:solidFill>
                  <a:schemeClr val="accent2"/>
                </a:solidFill>
              </a:rPr>
              <a:t>Irrgarten</a:t>
            </a:r>
            <a:r>
              <a:rPr lang="de-DE" sz="1600" dirty="0" smtClean="0"/>
              <a:t> (=Item), zum Beispiel Würfel (=Cube) oder Feuerball (=</a:t>
            </a:r>
            <a:r>
              <a:rPr lang="de-DE" sz="1600" dirty="0" err="1"/>
              <a:t>F</a:t>
            </a:r>
            <a:r>
              <a:rPr lang="de-DE" sz="1600" dirty="0" err="1" smtClean="0"/>
              <a:t>ireball</a:t>
            </a:r>
            <a:r>
              <a:rPr lang="de-DE" sz="1600" dirty="0" smtClean="0"/>
              <a:t>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Ein </a:t>
            </a:r>
            <a:r>
              <a:rPr lang="de-DE" sz="1600" dirty="0" smtClean="0">
                <a:solidFill>
                  <a:schemeClr val="accent2"/>
                </a:solidFill>
              </a:rPr>
              <a:t>Irrgarten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b="1" dirty="0" smtClean="0"/>
              <a:t>Der Irrgarten besteht aus 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Wänden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Portale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einem Spieler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Gegenstände (Würfel und Feuerbälle)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036482" y="800099"/>
            <a:ext cx="3635565" cy="46820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b="1" dirty="0" smtClean="0"/>
              <a:t>Ein Objekt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hat Eigenschaften (zum Beispiel Ort, Größe, Farben ...)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Kann Dinge tun (laufen, explodieren, teleportieren...)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kann andere Objekte enthalten (beispielsweise der Irrgarten enthält Wände, den Spieler und Gegenstände)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b="1" dirty="0" smtClean="0"/>
              <a:t>Wir bauen also unseren Irrgarten zusammen</a:t>
            </a:r>
            <a:r>
              <a:rPr lang="de-DE" sz="1600" dirty="0" smtClean="0"/>
              <a:t> und sagen den Objekten, welche Eigenschaften sie haben sollen.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 smtClean="0"/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297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99" y="0"/>
            <a:ext cx="8956148" cy="588379"/>
          </a:xfrm>
        </p:spPr>
        <p:txBody>
          <a:bodyPr/>
          <a:lstStyle/>
          <a:p>
            <a:r>
              <a:rPr lang="de-DE" dirty="0" smtClean="0"/>
              <a:t>Wir erstellen </a:t>
            </a:r>
            <a:r>
              <a:rPr lang="de-DE" smtClean="0"/>
              <a:t>unseren Irrgarten-Raum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2982" y="5761290"/>
            <a:ext cx="11732157" cy="1096710"/>
          </a:xfrm>
        </p:spPr>
        <p:txBody>
          <a:bodyPr/>
          <a:lstStyle/>
          <a:p>
            <a:r>
              <a:rPr lang="de-DE" dirty="0" smtClean="0"/>
              <a:t>Achte darauf, dass am Ende immer ein Semikolon steht. </a:t>
            </a:r>
          </a:p>
          <a:p>
            <a:r>
              <a:rPr lang="de-DE" dirty="0" smtClean="0"/>
              <a:t>Setze die Brille auf und schaue dir den Raum an. Dein Mentor hilft dir dabei.</a:t>
            </a:r>
          </a:p>
          <a:p>
            <a:r>
              <a:rPr lang="de-DE" dirty="0" smtClean="0"/>
              <a:t>Probiere einen Raum, der viel größer 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884" y="828555"/>
            <a:ext cx="587636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Zunächst wollen wir unseren Raum für das Labyrinth bauen. Dieser Raum hat automatisch schon Wände außen herum.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Tipp: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FF0000"/>
                </a:solidFill>
              </a:rPr>
              <a:t>Maze</a:t>
            </a:r>
            <a:r>
              <a:rPr lang="de-DE" sz="1600" dirty="0" smtClean="0"/>
              <a:t>  = Irrgarten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50"/>
                </a:solidFill>
              </a:rPr>
              <a:t>create</a:t>
            </a:r>
            <a:r>
              <a:rPr lang="de-DE" sz="1600" dirty="0" smtClean="0">
                <a:solidFill>
                  <a:srgbClr val="00B050"/>
                </a:solidFill>
              </a:rPr>
              <a:t> </a:t>
            </a:r>
            <a:r>
              <a:rPr lang="de-DE" sz="1600" dirty="0" smtClean="0"/>
              <a:t>= erstellen / bauen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1600" dirty="0" smtClean="0"/>
              <a:t>= Länge 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/>
              <a:t>  = Breite </a:t>
            </a:r>
          </a:p>
          <a:p>
            <a:pPr marL="742950" lvl="1" indent="-285750">
              <a:buFont typeface="Arial" charset="0"/>
              <a:buChar char="•"/>
            </a:pPr>
            <a:endParaRPr lang="de-DE" sz="1600" dirty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Wir bauen das </a:t>
            </a:r>
            <a:r>
              <a:rPr lang="de-DE" sz="1600" dirty="0" err="1" smtClean="0"/>
              <a:t>Labyrith</a:t>
            </a:r>
            <a:r>
              <a:rPr lang="de-DE" sz="1600" dirty="0" smtClean="0"/>
              <a:t>:</a:t>
            </a:r>
            <a:endParaRPr lang="de-DE" sz="1600" dirty="0"/>
          </a:p>
          <a:p>
            <a:pPr marL="627063"/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i="1" dirty="0" smtClean="0">
                <a:solidFill>
                  <a:srgbClr val="7030A0"/>
                </a:solidFill>
              </a:rPr>
              <a:t> </a:t>
            </a:r>
            <a:r>
              <a:rPr lang="de-DE" sz="1600" dirty="0" smtClean="0"/>
              <a:t>= </a:t>
            </a:r>
            <a:r>
              <a:rPr lang="de-DE" sz="2800" b="1" dirty="0" err="1">
                <a:solidFill>
                  <a:srgbClr val="FF0000"/>
                </a:solidFill>
              </a:rPr>
              <a:t>Maze</a:t>
            </a:r>
            <a:r>
              <a:rPr lang="de-DE" sz="1600" b="1" dirty="0" err="1"/>
              <a:t>.</a:t>
            </a:r>
            <a:r>
              <a:rPr lang="de-DE" sz="1600" b="1" dirty="0" err="1">
                <a:solidFill>
                  <a:srgbClr val="00B050"/>
                </a:solidFill>
              </a:rPr>
              <a:t>create</a:t>
            </a:r>
            <a:r>
              <a:rPr lang="de-DE" sz="1600" dirty="0"/>
              <a:t> </a:t>
            </a:r>
            <a:r>
              <a:rPr lang="de-DE" sz="1600" dirty="0" smtClean="0"/>
              <a:t>(       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{ </a:t>
            </a:r>
          </a:p>
          <a:p>
            <a:pPr marL="627063"/>
            <a:r>
              <a:rPr lang="de-DE" sz="1600" dirty="0"/>
              <a:t> </a:t>
            </a:r>
            <a:r>
              <a:rPr lang="de-DE" sz="1600" dirty="0" smtClean="0"/>
              <a:t>         </a:t>
            </a:r>
            <a:r>
              <a:rPr lang="de-DE" sz="16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1600" dirty="0" smtClean="0"/>
              <a:t>: </a:t>
            </a:r>
            <a:r>
              <a:rPr lang="de-DE" sz="1600" dirty="0"/>
              <a:t>10,</a:t>
            </a:r>
            <a:br>
              <a:rPr lang="de-DE" sz="1600" dirty="0"/>
            </a:br>
            <a:r>
              <a:rPr lang="de-DE" sz="1600" dirty="0" smtClean="0"/>
              <a:t>          </a:t>
            </a:r>
            <a:r>
              <a:rPr lang="de-DE" sz="1600" b="1" dirty="0" err="1" smtClean="0">
                <a:solidFill>
                  <a:srgbClr val="00B0F0"/>
                </a:solidFill>
              </a:rPr>
              <a:t>width</a:t>
            </a:r>
            <a:r>
              <a:rPr lang="de-DE" sz="1600" dirty="0" smtClean="0">
                <a:solidFill>
                  <a:srgbClr val="00B0F0"/>
                </a:solidFill>
              </a:rPr>
              <a:t> </a:t>
            </a:r>
            <a:r>
              <a:rPr lang="de-DE" sz="1600" dirty="0"/>
              <a:t>: 10 </a:t>
            </a:r>
            <a:endParaRPr lang="de-DE" sz="1600" dirty="0"/>
          </a:p>
          <a:p>
            <a:pPr marL="627063"/>
            <a:r>
              <a:rPr lang="de-DE" sz="1600" dirty="0" smtClean="0"/>
              <a:t>      }</a:t>
            </a:r>
          </a:p>
          <a:p>
            <a:pPr marL="627063"/>
            <a:r>
              <a:rPr lang="de-DE" sz="1600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Damit wir mit dem Irrgarten weiter verwenden können, merken wir uns ihn in der </a:t>
            </a:r>
            <a:r>
              <a:rPr lang="de-DE" sz="1600" i="1" dirty="0" smtClean="0"/>
              <a:t>Variable (</a:t>
            </a:r>
            <a:r>
              <a:rPr lang="de-DE" sz="1600" b="1" i="1" dirty="0" err="1" smtClean="0">
                <a:solidFill>
                  <a:srgbClr val="7030A0"/>
                </a:solidFill>
              </a:rPr>
              <a:t>var</a:t>
            </a:r>
            <a:r>
              <a:rPr lang="de-DE" sz="1600" b="1" i="1" dirty="0" smtClean="0">
                <a:solidFill>
                  <a:srgbClr val="7030A0"/>
                </a:solidFill>
              </a:rPr>
              <a:t>) </a:t>
            </a:r>
            <a:r>
              <a:rPr lang="de-DE" sz="1600" b="1" i="1" dirty="0" err="1" smtClean="0">
                <a:solidFill>
                  <a:srgbClr val="7030A0"/>
                </a:solidFill>
              </a:rPr>
              <a:t>irrgarten</a:t>
            </a:r>
            <a:r>
              <a:rPr lang="de-DE" sz="1600" b="1" dirty="0" smtClean="0">
                <a:solidFill>
                  <a:srgbClr val="7030A0"/>
                </a:solidFill>
              </a:rPr>
              <a:t>.</a:t>
            </a:r>
            <a:endParaRPr lang="de-DE" sz="1600" dirty="0"/>
          </a:p>
          <a:p>
            <a:pPr marL="627063"/>
            <a:endParaRPr lang="de-DE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1461" y="828555"/>
            <a:ext cx="50919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Jetzt müssen wir unseren </a:t>
            </a:r>
            <a:r>
              <a:rPr lang="de-DE" sz="1600" b="1" dirty="0">
                <a:solidFill>
                  <a:srgbClr val="FF0000"/>
                </a:solidFill>
              </a:rPr>
              <a:t>Player </a:t>
            </a:r>
            <a:r>
              <a:rPr lang="de-DE" sz="1600" dirty="0" smtClean="0"/>
              <a:t>(= Spieler) erstellen und lassen ihn an der Position 0,0 starten. Den Spieler merken wir uns wieder in der </a:t>
            </a:r>
            <a:r>
              <a:rPr lang="de-DE" sz="1600" b="1" i="1" dirty="0">
                <a:solidFill>
                  <a:srgbClr val="FF36C9"/>
                </a:solidFill>
              </a:rPr>
              <a:t>Variable “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i="1" dirty="0">
                <a:solidFill>
                  <a:srgbClr val="FF36C9"/>
                </a:solidFill>
              </a:rPr>
              <a:t>“.</a:t>
            </a:r>
          </a:p>
          <a:p>
            <a:endParaRPr lang="de-DE" sz="1600" dirty="0"/>
          </a:p>
          <a:p>
            <a:pPr lvl="1"/>
            <a:r>
              <a:rPr lang="de-DE" sz="1600" b="1" dirty="0" err="1" smtClean="0"/>
              <a:t>var</a:t>
            </a:r>
            <a:r>
              <a:rPr lang="de-DE" sz="1600" b="1" dirty="0" smtClean="0"/>
              <a:t> 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>
                <a:solidFill>
                  <a:srgbClr val="FF36C9"/>
                </a:solidFill>
              </a:rPr>
              <a:t> </a:t>
            </a:r>
            <a:r>
              <a:rPr lang="de-DE" sz="1600" b="1" dirty="0" smtClean="0"/>
              <a:t>= </a:t>
            </a:r>
            <a:r>
              <a:rPr lang="de-DE" sz="2800" b="1" dirty="0" err="1" smtClean="0">
                <a:solidFill>
                  <a:srgbClr val="FF0000"/>
                </a:solidFill>
              </a:rPr>
              <a:t>Player.</a:t>
            </a:r>
            <a:r>
              <a:rPr lang="de-DE" sz="1600" b="1" dirty="0" err="1" smtClean="0"/>
              <a:t>create</a:t>
            </a:r>
            <a:r>
              <a:rPr lang="de-DE" sz="1600" b="1" dirty="0" smtClean="0"/>
              <a:t> (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{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</a:t>
            </a:r>
            <a:r>
              <a:rPr lang="de-DE" sz="1600" b="1" dirty="0" err="1" smtClean="0"/>
              <a:t>name</a:t>
            </a:r>
            <a:r>
              <a:rPr lang="de-DE" sz="1600" b="1" dirty="0"/>
              <a:t>: '</a:t>
            </a:r>
            <a:r>
              <a:rPr lang="de-DE" sz="1600" b="1" dirty="0" smtClean="0"/>
              <a:t>Mein Name', </a:t>
            </a:r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    </a:t>
            </a:r>
            <a:r>
              <a:rPr lang="de-DE" sz="1600" b="1" dirty="0" err="1" smtClean="0"/>
              <a:t>start</a:t>
            </a:r>
            <a:r>
              <a:rPr lang="de-DE" sz="1600" b="1" dirty="0"/>
              <a:t>: { x: 0, </a:t>
            </a:r>
            <a:r>
              <a:rPr lang="de-DE" sz="1600" b="1" dirty="0" err="1"/>
              <a:t>z</a:t>
            </a:r>
            <a:r>
              <a:rPr lang="de-DE" sz="1600" b="1" dirty="0"/>
              <a:t>: 0 } </a:t>
            </a:r>
            <a:endParaRPr lang="de-DE" sz="1600" b="1" dirty="0" smtClean="0"/>
          </a:p>
          <a:p>
            <a:pPr lvl="1"/>
            <a:r>
              <a:rPr lang="de-DE" sz="1600" b="1" dirty="0"/>
              <a:t> </a:t>
            </a:r>
            <a:r>
              <a:rPr lang="de-DE" sz="1600" b="1" dirty="0" smtClean="0"/>
              <a:t>   }</a:t>
            </a:r>
          </a:p>
          <a:p>
            <a:pPr lvl="1"/>
            <a:r>
              <a:rPr lang="de-DE" sz="1600" b="1" dirty="0" smtClean="0"/>
              <a:t> );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Und nun müssen wir den </a:t>
            </a:r>
            <a:r>
              <a:rPr lang="de-DE" sz="1600" b="1" dirty="0" smtClean="0"/>
              <a:t>Spieler</a:t>
            </a:r>
            <a:r>
              <a:rPr lang="de-DE" sz="1600" dirty="0" smtClean="0"/>
              <a:t> auch noch </a:t>
            </a:r>
            <a:r>
              <a:rPr lang="de-DE" sz="1600" b="1" dirty="0" smtClean="0"/>
              <a:t>dem Irrgarten hinzufügen</a:t>
            </a:r>
            <a:r>
              <a:rPr lang="de-DE" sz="1600" dirty="0" smtClean="0"/>
              <a:t> (</a:t>
            </a:r>
            <a:r>
              <a:rPr lang="de-DE" sz="1600" dirty="0" err="1" smtClean="0"/>
              <a:t>add</a:t>
            </a:r>
            <a:r>
              <a:rPr lang="de-DE" sz="1600" dirty="0" smtClean="0"/>
              <a:t> Player = addiere Spieler, also „füge Spieler hinzu“)</a:t>
            </a:r>
          </a:p>
          <a:p>
            <a:pPr marL="285750" indent="-285750">
              <a:buFont typeface="Arial" charset="0"/>
              <a:buChar char="•"/>
            </a:pPr>
            <a:endParaRPr lang="de-DE" sz="1600" dirty="0"/>
          </a:p>
          <a:p>
            <a:r>
              <a:rPr lang="de-DE" sz="1600" dirty="0" smtClean="0"/>
              <a:t>	</a:t>
            </a:r>
            <a:r>
              <a:rPr lang="de-DE" sz="1600" b="1" i="1" dirty="0" err="1">
                <a:solidFill>
                  <a:srgbClr val="7030A0"/>
                </a:solidFill>
              </a:rPr>
              <a:t>irrgarten</a:t>
            </a:r>
            <a:r>
              <a:rPr lang="de-DE" sz="1600" b="1" dirty="0" err="1" smtClean="0"/>
              <a:t>.addPlayer</a:t>
            </a:r>
            <a:r>
              <a:rPr lang="de-DE" sz="1600" b="1" dirty="0" smtClean="0"/>
              <a:t> (</a:t>
            </a:r>
            <a:r>
              <a:rPr lang="de-DE" sz="1600" b="1" i="1" dirty="0" err="1">
                <a:solidFill>
                  <a:srgbClr val="FF36C9"/>
                </a:solidFill>
              </a:rPr>
              <a:t>spieler</a:t>
            </a:r>
            <a:r>
              <a:rPr lang="de-DE" sz="1600" b="1" dirty="0" smtClean="0"/>
              <a:t>)</a:t>
            </a:r>
            <a:r>
              <a:rPr lang="de-DE" sz="1600" dirty="0" smtClean="0"/>
              <a:t> 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414248" y="828555"/>
            <a:ext cx="0" cy="465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07978" y="2743200"/>
            <a:ext cx="578222" cy="47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6200" y="2558534"/>
            <a:ext cx="201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Das </a:t>
            </a:r>
            <a:r>
              <a:rPr lang="de-DE" dirty="0" err="1" smtClean="0">
                <a:solidFill>
                  <a:srgbClr val="FF0000"/>
                </a:solidFill>
              </a:rPr>
              <a:t>Irrgaten</a:t>
            </a:r>
            <a:r>
              <a:rPr lang="de-DE" dirty="0" smtClean="0">
                <a:solidFill>
                  <a:srgbClr val="FF0000"/>
                </a:solidFill>
              </a:rPr>
              <a:t>-Objekt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9250196" y="2272553"/>
            <a:ext cx="728211" cy="285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78407" y="2373868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Das Spieler-Objekt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99" y="0"/>
            <a:ext cx="8956148" cy="588379"/>
          </a:xfrm>
        </p:spPr>
        <p:txBody>
          <a:bodyPr/>
          <a:lstStyle/>
          <a:p>
            <a:r>
              <a:rPr lang="de-DE" dirty="0" smtClean="0"/>
              <a:t>Und nun die coolen Wände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2982" y="5761290"/>
            <a:ext cx="11732157" cy="341632"/>
          </a:xfrm>
        </p:spPr>
        <p:txBody>
          <a:bodyPr/>
          <a:lstStyle/>
          <a:p>
            <a:r>
              <a:rPr lang="de-DE" dirty="0" smtClean="0"/>
              <a:t>Setze die Brille auf und schaue dir den Raum an. Dein Mentor hilft dir dabei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884" y="828555"/>
            <a:ext cx="5876364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600" dirty="0"/>
              <a:t>Tipp: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smtClean="0">
                <a:solidFill>
                  <a:srgbClr val="FF0000"/>
                </a:solidFill>
              </a:rPr>
              <a:t>Wall </a:t>
            </a:r>
            <a:r>
              <a:rPr lang="de-DE" sz="1600" dirty="0" smtClean="0"/>
              <a:t>= Wand</a:t>
            </a:r>
            <a:endParaRPr lang="de-DE" sz="1600" dirty="0"/>
          </a:p>
          <a:p>
            <a:pPr marL="742950" lvl="1" indent="-285750">
              <a:buFont typeface="Arial" charset="0"/>
              <a:buChar char="•"/>
            </a:pPr>
            <a:r>
              <a:rPr lang="de-DE" sz="1600" b="1" dirty="0" err="1" smtClean="0">
                <a:solidFill>
                  <a:srgbClr val="00B050"/>
                </a:solidFill>
              </a:rPr>
              <a:t>orientation</a:t>
            </a:r>
            <a:r>
              <a:rPr lang="de-DE" sz="1600" b="1" dirty="0" smtClean="0">
                <a:solidFill>
                  <a:srgbClr val="00B050"/>
                </a:solidFill>
              </a:rPr>
              <a:t> </a:t>
            </a:r>
            <a:r>
              <a:rPr lang="de-DE" sz="1600" dirty="0" smtClean="0"/>
              <a:t>= Orientierung / Richtung</a:t>
            </a:r>
          </a:p>
          <a:p>
            <a:pPr marL="742950" lvl="1" indent="-285750"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/>
              <a:t>Wir bauen uns eine Rückwand an der roten Stelle</a:t>
            </a:r>
            <a:endParaRPr lang="de-DE" sz="1600" dirty="0"/>
          </a:p>
          <a:p>
            <a:pPr lvl="1"/>
            <a:r>
              <a:rPr lang="de-DE" sz="1600" b="1" dirty="0" err="1" smtClean="0"/>
              <a:t>var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rueckwand</a:t>
            </a:r>
            <a:r>
              <a:rPr lang="de-DE" sz="1600" b="1" dirty="0" smtClean="0"/>
              <a:t>= </a:t>
            </a:r>
            <a:r>
              <a:rPr lang="de-DE" sz="1600" b="1" dirty="0" err="1" smtClean="0">
                <a:solidFill>
                  <a:srgbClr val="FF0000"/>
                </a:solidFill>
              </a:rPr>
              <a:t>Wall</a:t>
            </a:r>
            <a:r>
              <a:rPr lang="de-DE" sz="1600" b="1" dirty="0" err="1" smtClean="0"/>
              <a:t>.create</a:t>
            </a:r>
            <a:r>
              <a:rPr lang="de-DE" sz="1600" b="1" dirty="0" smtClean="0"/>
              <a:t> (</a:t>
            </a:r>
          </a:p>
          <a:p>
            <a:pPr lvl="2"/>
            <a:r>
              <a:rPr lang="de-DE" sz="1600" b="1" dirty="0" smtClean="0"/>
              <a:t>{ </a:t>
            </a:r>
          </a:p>
          <a:p>
            <a:pPr lvl="2"/>
            <a:r>
              <a:rPr lang="de-DE" sz="1600" b="1" dirty="0"/>
              <a:t> </a:t>
            </a:r>
            <a:r>
              <a:rPr lang="de-DE" sz="1600" b="1" dirty="0" smtClean="0"/>
              <a:t>   x</a:t>
            </a:r>
            <a:r>
              <a:rPr lang="de-DE" sz="1600" b="1" dirty="0"/>
              <a:t>: </a:t>
            </a:r>
            <a:r>
              <a:rPr lang="de-DE" sz="1600" b="1" dirty="0"/>
              <a:t>4</a:t>
            </a:r>
            <a:r>
              <a:rPr lang="de-DE" sz="1600" b="1" dirty="0" smtClean="0"/>
              <a:t>, </a:t>
            </a:r>
          </a:p>
          <a:p>
            <a:pPr lvl="2"/>
            <a:r>
              <a:rPr lang="de-DE" sz="1600" b="1" dirty="0"/>
              <a:t> </a:t>
            </a:r>
            <a:r>
              <a:rPr lang="de-DE" sz="1600" b="1" dirty="0" smtClean="0"/>
              <a:t>   </a:t>
            </a:r>
            <a:r>
              <a:rPr lang="de-DE" sz="1600" b="1" dirty="0" err="1" smtClean="0"/>
              <a:t>z</a:t>
            </a:r>
            <a:r>
              <a:rPr lang="de-DE" sz="1600" b="1" dirty="0"/>
              <a:t>: </a:t>
            </a:r>
            <a:r>
              <a:rPr lang="de-DE" sz="1600" b="1" dirty="0" smtClean="0"/>
              <a:t>0, </a:t>
            </a:r>
            <a:endParaRPr lang="de-DE" sz="1600" b="1" dirty="0"/>
          </a:p>
          <a:p>
            <a:pPr lvl="2"/>
            <a:r>
              <a:rPr lang="de-DE" sz="1600" b="1" dirty="0" smtClean="0"/>
              <a:t>    </a:t>
            </a:r>
            <a:r>
              <a:rPr lang="de-DE" sz="1600" b="1" dirty="0" err="1" smtClean="0"/>
              <a:t>orientation</a:t>
            </a:r>
            <a:r>
              <a:rPr lang="de-DE" sz="1600" b="1" dirty="0"/>
              <a:t>: 'back' </a:t>
            </a:r>
            <a:endParaRPr lang="de-DE" sz="1600" b="1" dirty="0" smtClean="0"/>
          </a:p>
          <a:p>
            <a:pPr lvl="2"/>
            <a:r>
              <a:rPr lang="de-DE" sz="1600" b="1" dirty="0" smtClean="0"/>
              <a:t>}</a:t>
            </a:r>
          </a:p>
          <a:p>
            <a:pPr lvl="1"/>
            <a:r>
              <a:rPr lang="de-DE" sz="1600" b="1" dirty="0" smtClean="0"/>
              <a:t>) </a:t>
            </a:r>
            <a:endParaRPr lang="de-DE" sz="1600" b="1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de-DE" sz="16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1600" dirty="0" smtClean="0"/>
              <a:t>Und nun fügen (</a:t>
            </a:r>
            <a:r>
              <a:rPr lang="de-DE" sz="1600" dirty="0" err="1" smtClean="0"/>
              <a:t>add</a:t>
            </a:r>
            <a:r>
              <a:rPr lang="de-DE" sz="1600" dirty="0" smtClean="0"/>
              <a:t>) wir die Wand (wall) dem Irrgarten hinzu:</a:t>
            </a:r>
          </a:p>
          <a:p>
            <a:pPr>
              <a:spcAft>
                <a:spcPts val="600"/>
              </a:spcAft>
            </a:pPr>
            <a:r>
              <a:rPr lang="de-DE" sz="1600" dirty="0" smtClean="0"/>
              <a:t>	</a:t>
            </a:r>
            <a:r>
              <a:rPr lang="de-DE" sz="1600" b="1" dirty="0" err="1" smtClean="0"/>
              <a:t>irrgarten.addWall</a:t>
            </a:r>
            <a:r>
              <a:rPr lang="de-DE" sz="1600" b="1" dirty="0" smtClean="0"/>
              <a:t>(</a:t>
            </a:r>
            <a:r>
              <a:rPr lang="de-DE" sz="1600" b="1" dirty="0" err="1" smtClean="0"/>
              <a:t>rueckwand</a:t>
            </a:r>
            <a:r>
              <a:rPr lang="de-DE" sz="1600" b="1" dirty="0" smtClean="0"/>
              <a:t>);</a:t>
            </a:r>
          </a:p>
          <a:p>
            <a:pPr marL="627063"/>
            <a:endParaRPr lang="de-DE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414248" y="828555"/>
            <a:ext cx="0" cy="465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84" y="1104401"/>
            <a:ext cx="4051337" cy="4074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70694" y="1922929"/>
            <a:ext cx="685800" cy="121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48718" y="1976717"/>
            <a:ext cx="8337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9696</TotalTime>
  <Words>523</Words>
  <Application>Microsoft Macintosh PowerPoint</Application>
  <PresentationFormat>Widescreen</PresentationFormat>
  <Paragraphs>89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Design1</vt:lpstr>
      <vt:lpstr>PowerPoint Presentation</vt:lpstr>
      <vt:lpstr>Das Koordinaten-System</vt:lpstr>
      <vt:lpstr>Welche Objekte benötigt unser Irrgarten?</vt:lpstr>
      <vt:lpstr>Wir erstellen unseren Irrgarten-Raum</vt:lpstr>
      <vt:lpstr>Und nun die coolen Wände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111</cp:revision>
  <dcterms:created xsi:type="dcterms:W3CDTF">2016-08-27T09:01:45Z</dcterms:created>
  <dcterms:modified xsi:type="dcterms:W3CDTF">2016-10-04T07:47:27Z</dcterms:modified>
</cp:coreProperties>
</file>